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Override2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Override3.xml" ContentType="application/vnd.openxmlformats-officedocument.themeOverr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5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Override6.xml" ContentType="application/vnd.openxmlformats-officedocument.themeOverr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257" r:id="rId3"/>
    <p:sldId id="269" r:id="rId4"/>
    <p:sldId id="258" r:id="rId5"/>
    <p:sldId id="272" r:id="rId6"/>
    <p:sldId id="274" r:id="rId7"/>
    <p:sldId id="273" r:id="rId8"/>
    <p:sldId id="261" r:id="rId9"/>
    <p:sldId id="268" r:id="rId10"/>
    <p:sldId id="262" r:id="rId11"/>
  </p:sldIdLst>
  <p:sldSz cx="9144000" cy="6858000" type="screen4x3"/>
  <p:notesSz cx="6805613" cy="9939338"/>
  <p:custDataLst>
    <p:tags r:id="rId14"/>
  </p:custDataLst>
  <p:defaultTextStyle>
    <a:defPPr>
      <a:defRPr lang="zh-CN"/>
    </a:defPPr>
    <a:lvl1pPr marL="0" algn="l" defTabSz="914400" rtl="0" eaLnBrk="1" latinLnBrk="0" hangingPunct="1">
      <a:buNone/>
      <a:defRPr lang="en-US" sz="1800" b="0" i="0" u="none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1E0FF"/>
    <a:srgbClr val="AC0098"/>
    <a:srgbClr val="FF6600"/>
    <a:srgbClr val="D0E393"/>
    <a:srgbClr val="008080"/>
    <a:srgbClr val="EDC5EA"/>
    <a:srgbClr val="FED998"/>
    <a:srgbClr val="D9EEB4"/>
    <a:srgbClr val="ACE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274" y="-12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96172-7FFE-4594-B12B-A4B953FCA083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01408-035E-4981-9293-8FA486C8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0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1B8D7-1AC7-4904-997C-2A0614F01541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B93B8-3A62-49B4-A70D-B1F1EA5F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5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B93B8-3A62-49B4-A70D-B1F1EA5F7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28675" y="2124075"/>
            <a:ext cx="3667125" cy="39592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2124075"/>
            <a:ext cx="3667125" cy="39592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4336C-F926-4C64-A484-FCCD1F68457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7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2178828-6541-4D6B-A2AB-31680CF7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9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828675" y="2124075"/>
            <a:ext cx="3667125" cy="1903413"/>
          </a:xfrm>
        </p:spPr>
        <p:txBody>
          <a:bodyPr/>
          <a:lstStyle>
            <a:lvl1pPr marL="0" indent="0">
              <a:buNone/>
              <a:defRPr sz="1600" baseline="0"/>
            </a:lvl1pPr>
            <a:lvl2pPr marL="180000" indent="0">
              <a:buNone/>
              <a:defRPr sz="1600"/>
            </a:lvl2pPr>
            <a:lvl3pPr marL="360000" indent="0">
              <a:buNone/>
              <a:defRPr sz="1600"/>
            </a:lvl3pPr>
            <a:lvl4pPr marL="540000" indent="0">
              <a:buNone/>
              <a:defRPr sz="1600"/>
            </a:lvl4pPr>
            <a:lvl5pPr marL="720000" indent="0">
              <a:buNone/>
              <a:defRPr sz="1600"/>
            </a:lvl5pPr>
          </a:lstStyle>
          <a:p>
            <a:pPr lvl="0"/>
            <a:r>
              <a:rPr lang="en-US" dirty="0" smtClean="0"/>
              <a:t>Choose icon to add image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48200" y="2124075"/>
            <a:ext cx="3667125" cy="190341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 sz="1600" baseline="0"/>
            </a:lvl1pPr>
            <a:lvl2pPr marL="180000" indent="0">
              <a:buNone/>
              <a:defRPr sz="1600"/>
            </a:lvl2pPr>
            <a:lvl3pPr marL="360000" indent="0">
              <a:buNone/>
              <a:defRPr sz="1600"/>
            </a:lvl3pPr>
            <a:lvl4pPr marL="540000" indent="0">
              <a:buNone/>
              <a:defRPr sz="1600"/>
            </a:lvl4pPr>
            <a:lvl5pPr marL="720000" indent="0">
              <a:buNone/>
              <a:defRPr sz="16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/>
            </a:pPr>
            <a:r>
              <a:rPr lang="en-US" dirty="0" smtClean="0"/>
              <a:t>Choose icon to add image</a:t>
            </a:r>
          </a:p>
          <a:p>
            <a:pPr lvl="0"/>
            <a:endParaRPr lang="en-US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828675" y="4179888"/>
            <a:ext cx="3667125" cy="1903412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defRPr sz="1600"/>
            </a:lvl3pPr>
            <a:lvl4pPr marL="720000" indent="-180000">
              <a:defRPr sz="1600"/>
            </a:lvl4pPr>
            <a:lvl5pPr marL="900000" indent="-18000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79888"/>
            <a:ext cx="3667125" cy="1903412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defRPr sz="1600"/>
            </a:lvl3pPr>
            <a:lvl4pPr marL="720000" indent="-180000">
              <a:defRPr sz="1600"/>
            </a:lvl4pPr>
            <a:lvl5pPr marL="900000" indent="-18000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4336C-F926-4C64-A484-FCCD1F68457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9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2178828-6541-4D6B-A2AB-31680CF7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28675" y="2124075"/>
            <a:ext cx="3667125" cy="3959225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defRPr sz="1600"/>
            </a:lvl3pPr>
            <a:lvl4pPr marL="720000" indent="-180000">
              <a:defRPr sz="1600"/>
            </a:lvl4pPr>
            <a:lvl5pPr marL="900000" indent="-18000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124075"/>
            <a:ext cx="3667125" cy="39592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 sz="1600" baseline="0"/>
            </a:lvl1pPr>
            <a:lvl2pPr marL="180000" indent="0">
              <a:buNone/>
              <a:defRPr sz="1600"/>
            </a:lvl2pPr>
            <a:lvl3pPr marL="360000" indent="0">
              <a:buNone/>
              <a:defRPr sz="1600"/>
            </a:lvl3pPr>
            <a:lvl4pPr marL="540000" indent="0">
              <a:buNone/>
              <a:defRPr sz="1600"/>
            </a:lvl4pPr>
            <a:lvl5pPr marL="720000" indent="0">
              <a:buNone/>
              <a:defRPr sz="1600"/>
            </a:lvl5pPr>
          </a:lstStyle>
          <a:p>
            <a:pPr lvl="0"/>
            <a:r>
              <a:rPr lang="en-US" dirty="0" smtClean="0"/>
              <a:t>Choose icon to add image</a:t>
            </a:r>
          </a:p>
        </p:txBody>
      </p:sp>
      <p:sp>
        <p:nvSpPr>
          <p:cNvPr id="5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4336C-F926-4C64-A484-FCCD1F68457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7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2178828-6541-4D6B-A2AB-31680CF7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8675" y="2124075"/>
            <a:ext cx="3667125" cy="3959225"/>
          </a:xfrm>
        </p:spPr>
        <p:txBody>
          <a:bodyPr/>
          <a:lstStyle>
            <a:lvl1pPr marL="0" indent="0">
              <a:buNone/>
              <a:defRPr/>
            </a:lvl1pPr>
            <a:lvl2pPr marL="215900" indent="0">
              <a:buNone/>
              <a:defRPr/>
            </a:lvl2pPr>
            <a:lvl3pPr marL="431800" indent="0">
              <a:buNone/>
              <a:defRPr/>
            </a:lvl3pPr>
            <a:lvl4pPr marL="647700" indent="0">
              <a:buNone/>
              <a:defRPr/>
            </a:lvl4pPr>
            <a:lvl5pPr marL="863600" indent="0">
              <a:buNone/>
              <a:defRPr/>
            </a:lvl5pPr>
          </a:lstStyle>
          <a:p>
            <a:pPr lvl="0"/>
            <a:r>
              <a:rPr lang="en-US" smtClean="0"/>
              <a:t>Choose icon to add image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24075"/>
            <a:ext cx="3667125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8002" y="2052002"/>
            <a:ext cx="7487996" cy="1619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>
            <a:lvl1pPr algn="l" rtl="0" eaLnBrk="1" fontAlgn="base" hangingPunct="1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25500" y="6350000"/>
            <a:ext cx="762000" cy="13970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285750" indent="-28575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825500" y="6502400"/>
            <a:ext cx="762000" cy="13970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209550" y="6464300"/>
            <a:ext cx="508000" cy="18415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178828-6541-4D6B-A2AB-31680CF72D05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  <p:custDataLst>
              <p:tags r:id="rId5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55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587500" y="6502400"/>
            <a:ext cx="3937000" cy="139700"/>
          </a:xfrm>
          <a:prstGeom prst="rect">
            <a:avLst/>
          </a:prstGeom>
        </p:spPr>
        <p:txBody>
          <a:bodyPr/>
          <a:lstStyle/>
          <a:p>
            <a:fld id="{0A94336C-F926-4C64-A484-FCCD1F68457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8828-6541-4D6B-A2AB-31680CF72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7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828675" y="828675"/>
            <a:ext cx="7486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540004" y="1548002"/>
            <a:ext cx="8064005" cy="460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2" name="Fußzeilenplatzhalter 1" hidden="1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825500" y="6502400"/>
            <a:ext cx="762000" cy="1397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4" name="Foliennummernplatzhalter 3" hidden="1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209550" y="6464300"/>
            <a:ext cx="508000" cy="18415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Calibri"/>
              </a:defRPr>
            </a:lvl1pPr>
          </a:lstStyle>
          <a:p>
            <a:fld id="{62178828-6541-4D6B-A2AB-31680CF72D05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1587500" y="6502400"/>
            <a:ext cx="3937000" cy="1397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15989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/>
        <a:buChar char="•"/>
        <a:defRPr sz="1800" b="0" i="0" u="none" kern="1200">
          <a:solidFill>
            <a:schemeClr val="tx1"/>
          </a:solidFill>
          <a:latin typeface="Calibri"/>
          <a:ea typeface="+mn-ea"/>
          <a:cs typeface="+mn-cs"/>
        </a:defRPr>
      </a:lvl1pPr>
      <a:lvl2pPr marL="431978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/>
        <a:buChar char="–"/>
        <a:defRPr sz="1800" b="0" i="0" u="none" kern="1200">
          <a:solidFill>
            <a:schemeClr val="tx1"/>
          </a:solidFill>
          <a:latin typeface="Calibri"/>
          <a:ea typeface="+mn-ea"/>
          <a:cs typeface="+mn-cs"/>
        </a:defRPr>
      </a:lvl2pPr>
      <a:lvl3pPr marL="647967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Wingdings"/>
        <a:buChar char="§"/>
        <a:defRPr sz="1800" b="0" i="0" u="none" kern="1200">
          <a:solidFill>
            <a:schemeClr val="tx1"/>
          </a:solidFill>
          <a:latin typeface="Calibri"/>
          <a:ea typeface="+mn-ea"/>
          <a:cs typeface="+mn-cs"/>
        </a:defRPr>
      </a:lvl3pPr>
      <a:lvl4pPr marL="863956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/>
        <a:buChar char="•"/>
        <a:defRPr sz="1800" b="0" i="0" u="none" kern="1200">
          <a:solidFill>
            <a:schemeClr val="tx1"/>
          </a:solidFill>
          <a:latin typeface="Calibri"/>
          <a:ea typeface="+mn-ea"/>
          <a:cs typeface="+mn-cs"/>
        </a:defRPr>
      </a:lvl4pPr>
      <a:lvl5pPr marL="1079945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/>
        <a:buChar char="–"/>
        <a:defRPr sz="1800" b="0" i="0" u="none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25.xml"/><Relationship Id="rId11" Type="http://schemas.openxmlformats.org/officeDocument/2006/relationships/image" Target="../media/image3.jpeg"/><Relationship Id="rId5" Type="http://schemas.openxmlformats.org/officeDocument/2006/relationships/tags" Target="../tags/tag24.xml"/><Relationship Id="rId10" Type="http://schemas.openxmlformats.org/officeDocument/2006/relationships/image" Target="../media/image2.emf"/><Relationship Id="rId4" Type="http://schemas.openxmlformats.org/officeDocument/2006/relationships/tags" Target="../tags/tag23.xml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4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1.emf"/><Relationship Id="rId3" Type="http://schemas.openxmlformats.org/officeDocument/2006/relationships/tags" Target="../tags/tag28.xml"/><Relationship Id="rId21" Type="http://schemas.openxmlformats.org/officeDocument/2006/relationships/image" Target="../media/image6.jpe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image" Target="../media/image5.jpeg"/><Relationship Id="rId1" Type="http://schemas.openxmlformats.org/officeDocument/2006/relationships/themeOverride" Target="../theme/themeOverride2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image" Target="../media/image3.jpeg"/><Relationship Id="rId10" Type="http://schemas.openxmlformats.org/officeDocument/2006/relationships/tags" Target="../tags/tag35.xml"/><Relationship Id="rId19" Type="http://schemas.openxmlformats.org/officeDocument/2006/relationships/image" Target="../media/image4.jpe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7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46.xml"/><Relationship Id="rId11" Type="http://schemas.openxmlformats.org/officeDocument/2006/relationships/image" Target="../media/image6.jpeg"/><Relationship Id="rId5" Type="http://schemas.openxmlformats.org/officeDocument/2006/relationships/tags" Target="../tags/tag4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8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.emf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9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233680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5" y="6329934"/>
            <a:ext cx="1601978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2" y="6400800"/>
            <a:ext cx="1728000" cy="270871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755576" y="1772816"/>
            <a:ext cx="7487996" cy="381799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r>
              <a:rPr lang="en-US" altLang="zh-CN" sz="4000" dirty="0" err="1" smtClean="0"/>
              <a:t>SmartBright</a:t>
            </a:r>
            <a:r>
              <a:rPr lang="en-US" altLang="zh-CN" sz="4000" dirty="0" smtClean="0"/>
              <a:t> Flood  </a:t>
            </a:r>
            <a:r>
              <a:rPr lang="en-US" altLang="zh-CN" sz="2000" dirty="0" smtClean="0"/>
              <a:t>BVP161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en-US" altLang="zh-CN" sz="2400" dirty="0" smtClean="0"/>
              <a:t>Reliable Savings, lasting brightness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1600" dirty="0" smtClean="0"/>
              <a:t>Ajay K R</a:t>
            </a:r>
            <a:br>
              <a:rPr lang="en-US" altLang="zh-CN" sz="1600" dirty="0" smtClean="0"/>
            </a:br>
            <a:r>
              <a:rPr lang="en-US" altLang="zh-CN" sz="1600" dirty="0" smtClean="0"/>
              <a:t>Product Management – Outdoor</a:t>
            </a:r>
            <a:br>
              <a:rPr lang="en-US" altLang="zh-CN" sz="1600" dirty="0" smtClean="0"/>
            </a:br>
            <a:r>
              <a:rPr lang="en-US" altLang="zh-CN" sz="1600" dirty="0" smtClean="0"/>
              <a:t>Professional </a:t>
            </a:r>
            <a:r>
              <a:rPr lang="en-US" altLang="zh-CN" sz="1600" smtClean="0"/>
              <a:t>Lighting </a:t>
            </a:r>
            <a:endParaRPr lang="en-US" sz="4000" dirty="0"/>
          </a:p>
        </p:txBody>
      </p:sp>
      <p:pic>
        <p:nvPicPr>
          <p:cNvPr id="7" name="Picture 2" descr="C:\Data\D\Luminaries\0. Project\Marketing\02.Area\12. Tempo Mini LED\04. CR\02. Pictures\mini Tempo 3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0" t="29309" r="24555" b="13698"/>
          <a:stretch/>
        </p:blipFill>
        <p:spPr bwMode="auto">
          <a:xfrm>
            <a:off x="6602244" y="3892947"/>
            <a:ext cx="2218228" cy="184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53683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>
            <p:custDataLst>
              <p:tags r:id="rId3"/>
            </p:custDataLst>
          </p:nvPr>
        </p:nvSpPr>
        <p:spPr>
          <a:xfrm>
            <a:off x="0" y="0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11" y="2457005"/>
            <a:ext cx="1528989" cy="1944002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23547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2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            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527550"/>
            <a:ext cx="969963" cy="2635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105000"/>
              </a:lnSpc>
              <a:spcBef>
                <a:spcPct val="20000"/>
              </a:spcBef>
            </a:pPr>
            <a:r>
              <a:rPr lang="de-DE" sz="1200">
                <a:solidFill>
                  <a:schemeClr val="bg1"/>
                </a:solidFill>
              </a:rPr>
              <a:t>LED</a:t>
            </a:r>
            <a:endParaRPr lang="en-GB" sz="3000"/>
          </a:p>
        </p:txBody>
      </p:sp>
      <p:sp>
        <p:nvSpPr>
          <p:cNvPr id="8" name="Line 4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0" y="47148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357188" y="571500"/>
            <a:ext cx="8359775" cy="4159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1178" eaLnBrk="0" hangingPunct="0">
              <a:defRPr/>
            </a:pPr>
            <a:endParaRPr lang="en-GB" sz="3000" dirty="0">
              <a:solidFill>
                <a:srgbClr val="0070C0"/>
              </a:solidFill>
              <a:latin typeface="+mj-lt"/>
              <a:ea typeface="ヒラギノ明朝 ProN W3"/>
              <a:cs typeface="ヒラギノ明朝 ProN W3"/>
            </a:endParaRP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460697" y="570384"/>
            <a:ext cx="8359775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altLang="zh-CN" sz="2800" b="1" dirty="0" err="1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SmartBright</a:t>
            </a:r>
            <a:r>
              <a:rPr lang="en-SG" altLang="zh-CN" sz="28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SG" altLang="zh-CN" sz="28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LED Flood</a:t>
            </a:r>
            <a:endParaRPr lang="en-GB" sz="28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Line 4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1428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2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7544" y="4801765"/>
            <a:ext cx="8784976" cy="15795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105000"/>
              </a:lnSpc>
              <a:defRPr/>
            </a:pPr>
            <a:r>
              <a:rPr lang="en-SG" altLang="zh-CN" sz="1800" b="1" dirty="0" smtClean="0">
                <a:solidFill>
                  <a:srgbClr val="0070C0"/>
                </a:solidFill>
                <a:latin typeface="+mj-lt"/>
              </a:rPr>
              <a:t>Unique Selling </a:t>
            </a:r>
            <a:r>
              <a:rPr lang="en-SG" altLang="zh-CN" b="1" dirty="0" smtClean="0">
                <a:solidFill>
                  <a:srgbClr val="0070C0"/>
                </a:solidFill>
                <a:latin typeface="+mj-lt"/>
              </a:rPr>
              <a:t>Points</a:t>
            </a:r>
            <a:r>
              <a:rPr lang="en-GB" sz="1800" b="1" dirty="0" smtClean="0">
                <a:solidFill>
                  <a:srgbClr val="0070C0"/>
                </a:solidFill>
                <a:latin typeface="+mj-lt"/>
              </a:rPr>
              <a:t>:</a:t>
            </a:r>
            <a:endParaRPr lang="en-GB" sz="1800" b="1" dirty="0">
              <a:solidFill>
                <a:srgbClr val="0070C0"/>
              </a:solidFill>
              <a:latin typeface="+mj-lt"/>
            </a:endParaRPr>
          </a:p>
          <a:p>
            <a:pPr marL="249225" lvl="1" indent="-249225">
              <a:spcBef>
                <a:spcPts val="488"/>
              </a:spcBef>
              <a:buFont typeface="Arial" pitchFamily="34" charset="0"/>
              <a:buChar char="•"/>
              <a:defRPr/>
            </a:pPr>
            <a:r>
              <a:rPr lang="en-SG" altLang="zh-CN" sz="1600" dirty="0" smtClean="0">
                <a:solidFill>
                  <a:srgbClr val="0070C0"/>
                </a:solidFill>
                <a:latin typeface="+mj-lt"/>
                <a:sym typeface="Arial" pitchFamily="34" charset="0"/>
              </a:rPr>
              <a:t>Reliable Savings :</a:t>
            </a:r>
            <a:r>
              <a:rPr lang="en-SG" altLang="zh-CN" sz="1600" b="1" dirty="0" smtClean="0">
                <a:latin typeface="+mj-lt"/>
                <a:sym typeface="Arial" pitchFamily="34" charset="0"/>
              </a:rPr>
              <a:t> </a:t>
            </a:r>
            <a:r>
              <a:rPr lang="en-SG" altLang="zh-CN" sz="1600" dirty="0" smtClean="0">
                <a:latin typeface="+mj-lt"/>
                <a:sym typeface="Arial" pitchFamily="34" charset="0"/>
              </a:rPr>
              <a:t>Up to 90% energy saving, compared with Philips </a:t>
            </a:r>
            <a:r>
              <a:rPr lang="en-SG" altLang="zh-CN" sz="1600" dirty="0" err="1" smtClean="0">
                <a:latin typeface="+mj-lt"/>
                <a:sym typeface="Arial" pitchFamily="34" charset="0"/>
              </a:rPr>
              <a:t>Halolite</a:t>
            </a:r>
            <a:r>
              <a:rPr lang="en-SG" altLang="zh-CN" sz="1600" dirty="0" smtClean="0">
                <a:latin typeface="+mj-lt"/>
                <a:sym typeface="Arial" pitchFamily="34" charset="0"/>
              </a:rPr>
              <a:t> QVF type Halogen lamps </a:t>
            </a:r>
          </a:p>
          <a:p>
            <a:pPr marL="249225" lvl="1" indent="-249225">
              <a:spcBef>
                <a:spcPts val="488"/>
              </a:spcBef>
              <a:buFont typeface="Arial" pitchFamily="34" charset="0"/>
              <a:buChar char="•"/>
              <a:defRPr/>
            </a:pPr>
            <a:r>
              <a:rPr lang="en-SG" altLang="zh-CN" sz="1600" dirty="0" smtClean="0">
                <a:solidFill>
                  <a:srgbClr val="0070C0"/>
                </a:solidFill>
                <a:latin typeface="+mj-lt"/>
                <a:sym typeface="Arial" pitchFamily="34" charset="0"/>
              </a:rPr>
              <a:t>Lasting Brightness : </a:t>
            </a:r>
            <a:r>
              <a:rPr lang="en-SG" altLang="zh-CN" sz="1600" dirty="0" smtClean="0">
                <a:latin typeface="+mj-lt"/>
                <a:sym typeface="Arial" pitchFamily="34" charset="0"/>
              </a:rPr>
              <a:t>Best LED’s with high system efficacy of 85lm/w</a:t>
            </a:r>
            <a:endParaRPr lang="en-US" altLang="zh-CN" sz="1600" dirty="0" smtClean="0">
              <a:latin typeface="+mj-lt"/>
              <a:sym typeface="Arial" pitchFamily="34" charset="0"/>
            </a:endParaRPr>
          </a:p>
          <a:p>
            <a:pPr marL="249225" lvl="1" indent="-249225">
              <a:spcBef>
                <a:spcPts val="488"/>
              </a:spcBef>
              <a:buFont typeface="Arial" pitchFamily="34" charset="0"/>
              <a:buChar char="•"/>
              <a:defRPr/>
            </a:pPr>
            <a:r>
              <a:rPr lang="en-SG" altLang="zh-CN" sz="1600" dirty="0" smtClean="0">
                <a:solidFill>
                  <a:srgbClr val="0070C0"/>
                </a:solidFill>
                <a:latin typeface="+mj-lt"/>
                <a:sym typeface="Arial" pitchFamily="34" charset="0"/>
              </a:rPr>
              <a:t>Robust:</a:t>
            </a:r>
            <a:r>
              <a:rPr lang="en-SG" altLang="zh-CN" sz="1600" b="1" dirty="0" smtClean="0">
                <a:latin typeface="+mj-lt"/>
                <a:sym typeface="Arial" pitchFamily="34" charset="0"/>
              </a:rPr>
              <a:t> </a:t>
            </a:r>
            <a:r>
              <a:rPr lang="en-SG" altLang="zh-CN" sz="1600" dirty="0" smtClean="0">
                <a:latin typeface="+mj-lt"/>
                <a:sym typeface="Arial" pitchFamily="34" charset="0"/>
              </a:rPr>
              <a:t>4KV Surge protection, </a:t>
            </a:r>
            <a:r>
              <a:rPr lang="en-SG" altLang="zh-CN" sz="1600" dirty="0">
                <a:latin typeface="+mj-lt"/>
                <a:sym typeface="Arial" pitchFamily="34" charset="0"/>
              </a:rPr>
              <a:t>IP65, IK07,  30k hours @Ta </a:t>
            </a:r>
            <a:r>
              <a:rPr lang="en-US" altLang="zh-CN" sz="1600" dirty="0">
                <a:latin typeface="+mj-lt"/>
                <a:sym typeface="Arial" pitchFamily="34" charset="0"/>
              </a:rPr>
              <a:t>35°C</a:t>
            </a:r>
          </a:p>
          <a:p>
            <a:pPr marL="249225" lvl="1" indent="-249225">
              <a:spcBef>
                <a:spcPts val="488"/>
              </a:spcBef>
              <a:buFont typeface="Arial" pitchFamily="34" charset="0"/>
              <a:buChar char="•"/>
              <a:defRPr/>
            </a:pPr>
            <a:r>
              <a:rPr lang="en-US" altLang="zh-TW" sz="1600" dirty="0" smtClean="0">
                <a:solidFill>
                  <a:srgbClr val="0070C0"/>
                </a:solidFill>
                <a:latin typeface="+mj-lt"/>
                <a:sym typeface="Arial" pitchFamily="34" charset="0"/>
              </a:rPr>
              <a:t>High Performance Compact design :</a:t>
            </a:r>
            <a:r>
              <a:rPr lang="en-US" altLang="zh-TW" sz="1600" b="1" dirty="0" smtClean="0">
                <a:latin typeface="+mj-lt"/>
                <a:sym typeface="Arial" pitchFamily="34" charset="0"/>
              </a:rPr>
              <a:t> </a:t>
            </a:r>
            <a:r>
              <a:rPr lang="en-US" altLang="zh-TW" sz="1600" dirty="0" smtClean="0">
                <a:latin typeface="+mj-lt"/>
                <a:sym typeface="Arial" pitchFamily="34" charset="0"/>
              </a:rPr>
              <a:t>Evenly distributed LED’s for effective heat transmission*</a:t>
            </a:r>
            <a:endParaRPr lang="en-US" altLang="zh-CN" sz="1600" dirty="0" smtClean="0">
              <a:solidFill>
                <a:schemeClr val="tx1"/>
              </a:solidFill>
              <a:latin typeface="+mj-lt"/>
              <a:sym typeface="Arial" pitchFamily="34" charset="0"/>
            </a:endParaRPr>
          </a:p>
          <a:p>
            <a:pPr marL="0" lvl="1">
              <a:spcBef>
                <a:spcPts val="488"/>
              </a:spcBef>
              <a:defRPr/>
            </a:pPr>
            <a:endParaRPr lang="en-US" sz="1600" dirty="0" smtClean="0">
              <a:solidFill>
                <a:schemeClr val="tx1"/>
              </a:solidFill>
              <a:latin typeface="+mj-lt"/>
              <a:sym typeface="Arial" pitchFamily="34" charset="0"/>
            </a:endParaRPr>
          </a:p>
        </p:txBody>
      </p:sp>
      <p:pic>
        <p:nvPicPr>
          <p:cNvPr id="13" name="Picture 4" descr="http://images.frontdoor.com/FDOOR/articles/Maximum-Value-Projects/Landscaping-Lighting/House-at-Night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3779912" y="1428750"/>
            <a:ext cx="5394203" cy="3286125"/>
          </a:xfrm>
          <a:prstGeom prst="rect">
            <a:avLst/>
          </a:prstGeom>
          <a:noFill/>
        </p:spPr>
      </p:pic>
      <p:pic>
        <p:nvPicPr>
          <p:cNvPr id="14" name="Picture 2" descr="C:\Data\D\Luminaries\0. Project\Marketing\02.Area\12. Tempo Mini LED\04. CR\02. Pictures\mini Tempo 3.jp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0" t="29309" r="24555" b="13698"/>
          <a:stretch/>
        </p:blipFill>
        <p:spPr bwMode="auto">
          <a:xfrm>
            <a:off x="107504" y="2924944"/>
            <a:ext cx="95474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_" descr="C:\Data\D\Luminaries\0. Project\Marketing\02.Area\12. Tempo Mini LED\04. CR\02. Pictures\mini Tempo 4.jp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18123" r="16477" b="15825"/>
          <a:stretch/>
        </p:blipFill>
        <p:spPr bwMode="auto">
          <a:xfrm>
            <a:off x="2323513" y="2708920"/>
            <a:ext cx="145639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_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45" y="1268760"/>
            <a:ext cx="4070867" cy="58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Data\D\Luminaries\0. Project\Marketing\02.Area\12. Tempo Mini LED\04. CR\02. Pictures\mini Tempo 3.jp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0" t="29309" r="24555" b="13698"/>
          <a:stretch/>
        </p:blipFill>
        <p:spPr bwMode="auto">
          <a:xfrm>
            <a:off x="1122363" y="2701445"/>
            <a:ext cx="1232500" cy="10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86104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30W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29688" y="386104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  <a:r>
              <a:rPr lang="en-US" sz="1200" dirty="0" smtClean="0"/>
              <a:t>0W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653824" y="3861048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70W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525344"/>
            <a:ext cx="2912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*As compared to </a:t>
            </a:r>
            <a:r>
              <a:rPr lang="en-US" sz="1100" b="1" dirty="0" smtClean="0"/>
              <a:t>COB</a:t>
            </a:r>
            <a:r>
              <a:rPr lang="en-US" sz="1100" dirty="0" smtClean="0"/>
              <a:t> based market flood lights</a:t>
            </a:r>
            <a:endParaRPr lang="en-US" sz="1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3604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__" descr="C:\Data\D\Luminaries\0. Project\Marketing\02.Area\12. Tempo Mini LED\04. CR\02. Pictures\mini Tempo 4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1" t="18123" r="16477" b="15825"/>
          <a:stretch/>
        </p:blipFill>
        <p:spPr bwMode="auto">
          <a:xfrm>
            <a:off x="6444208" y="1783573"/>
            <a:ext cx="2079976" cy="164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5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            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0004" y="764817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Features and benefits</a:t>
            </a:r>
            <a:br>
              <a:rPr lang="en-US" altLang="zh-CN" sz="28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</a:br>
            <a:endParaRPr lang="en-US" sz="28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540004" y="1548003"/>
            <a:ext cx="8064005" cy="4608004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/>
          <a:p>
            <a:pPr marL="0" indent="0">
              <a:buNone/>
            </a:pPr>
            <a:r>
              <a:rPr lang="en-US" altLang="zh-CN" b="1" dirty="0" smtClean="0"/>
              <a:t>Use </a:t>
            </a:r>
            <a:r>
              <a:rPr lang="en-US" altLang="zh-CN" b="1" dirty="0"/>
              <a:t>with peace of mind</a:t>
            </a:r>
          </a:p>
          <a:p>
            <a:pPr marL="215989" lvl="1" indent="0">
              <a:buNone/>
            </a:pPr>
            <a:r>
              <a:rPr lang="en-US" altLang="zh-CN" sz="1600" dirty="0"/>
              <a:t>• 4KV Surge Protection</a:t>
            </a:r>
          </a:p>
          <a:p>
            <a:pPr marL="215989" lvl="1" indent="0">
              <a:buNone/>
            </a:pPr>
            <a:r>
              <a:rPr lang="en-US" altLang="zh-CN" sz="1600" dirty="0"/>
              <a:t>• IK07 classification</a:t>
            </a:r>
          </a:p>
          <a:p>
            <a:pPr marL="215989" lvl="1" indent="0">
              <a:buNone/>
            </a:pPr>
            <a:r>
              <a:rPr lang="en-US" altLang="zh-CN" sz="1600" dirty="0"/>
              <a:t>• IP65 certified</a:t>
            </a:r>
          </a:p>
          <a:p>
            <a:pPr marL="215989" lvl="1" indent="0">
              <a:buNone/>
            </a:pPr>
            <a:r>
              <a:rPr lang="en-US" altLang="zh-CN" sz="1600" dirty="0"/>
              <a:t>• Overheating protection </a:t>
            </a:r>
            <a:r>
              <a:rPr lang="en-US" altLang="zh-CN" sz="1600" dirty="0" smtClean="0"/>
              <a:t>function</a:t>
            </a:r>
          </a:p>
          <a:p>
            <a:pPr marL="215989" lvl="1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b="1" dirty="0"/>
              <a:t>Long-lasting performance</a:t>
            </a:r>
          </a:p>
          <a:p>
            <a:pPr marL="215989" lvl="1" indent="0">
              <a:buNone/>
            </a:pPr>
            <a:r>
              <a:rPr lang="en-US" altLang="zh-CN" sz="1600" dirty="0"/>
              <a:t>• Designed for energy savings of up to 90% compared with conventional lighting</a:t>
            </a:r>
          </a:p>
          <a:p>
            <a:pPr marL="215989" lvl="1" indent="0">
              <a:buNone/>
            </a:pPr>
            <a:r>
              <a:rPr lang="en-US" altLang="zh-CN" sz="1600" dirty="0"/>
              <a:t>• L70 30k </a:t>
            </a:r>
            <a:r>
              <a:rPr lang="en-US" altLang="zh-CN" sz="1600" dirty="0" smtClean="0"/>
              <a:t>hours</a:t>
            </a:r>
            <a:r>
              <a:rPr lang="en-US" altLang="zh-CN" sz="1400" dirty="0"/>
              <a:t>*</a:t>
            </a:r>
          </a:p>
          <a:p>
            <a:pPr marL="215989" lvl="1" indent="0">
              <a:buNone/>
            </a:pPr>
            <a:r>
              <a:rPr lang="en-US" altLang="zh-CN" sz="1600" dirty="0"/>
              <a:t>• Designed for operations under diverse environment from -40˚C to 45˚C</a:t>
            </a:r>
          </a:p>
          <a:p>
            <a:pPr marL="215989" lvl="1" indent="0">
              <a:buNone/>
            </a:pPr>
            <a:r>
              <a:rPr lang="en-US" altLang="zh-CN" sz="1400" i="1" dirty="0"/>
              <a:t>*Designed to sustain 70% of initial lumen output (L70) at 30,000 hours of </a:t>
            </a:r>
            <a:r>
              <a:rPr lang="en-US" altLang="zh-CN" sz="1400" i="1" dirty="0" smtClean="0"/>
              <a:t>lifetime</a:t>
            </a:r>
          </a:p>
          <a:p>
            <a:pPr marL="215989" lvl="1" indent="0">
              <a:buNone/>
            </a:pPr>
            <a:endParaRPr lang="en-US" altLang="zh-CN" sz="1400" i="1" dirty="0"/>
          </a:p>
          <a:p>
            <a:pPr marL="0" indent="0">
              <a:buNone/>
            </a:pPr>
            <a:r>
              <a:rPr lang="en-US" altLang="zh-CN" b="1" dirty="0"/>
              <a:t>High-quality materials and design</a:t>
            </a:r>
          </a:p>
          <a:p>
            <a:pPr marL="215989" lvl="1" indent="0">
              <a:buNone/>
            </a:pPr>
            <a:r>
              <a:rPr lang="en-US" altLang="zh-CN" sz="1600" dirty="0"/>
              <a:t>• </a:t>
            </a:r>
            <a:r>
              <a:rPr lang="en-US" altLang="zh-CN" sz="1600" dirty="0" smtClean="0"/>
              <a:t>Toughened </a:t>
            </a:r>
            <a:r>
              <a:rPr lang="en-US" altLang="zh-CN" sz="1600" dirty="0"/>
              <a:t>and shatter-proof quality </a:t>
            </a:r>
            <a:r>
              <a:rPr lang="en-US" altLang="zh-CN" sz="1600" dirty="0" smtClean="0"/>
              <a:t>lens </a:t>
            </a:r>
            <a:r>
              <a:rPr lang="en-US" altLang="zh-CN" sz="1600" dirty="0"/>
              <a:t>enhances safety</a:t>
            </a:r>
          </a:p>
          <a:p>
            <a:pPr marL="215989" lvl="1" indent="0">
              <a:buNone/>
            </a:pPr>
            <a:r>
              <a:rPr lang="en-US" altLang="zh-CN" sz="1600" dirty="0"/>
              <a:t>• Pressure die-cast housing offers excellent corrosion-resistance and </a:t>
            </a:r>
            <a:r>
              <a:rPr lang="en-US" altLang="zh-CN" sz="1600" dirty="0" smtClean="0"/>
              <a:t>robustness</a:t>
            </a:r>
          </a:p>
          <a:p>
            <a:pPr marL="215989" lvl="1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b="1" dirty="0"/>
              <a:t>Wide selection</a:t>
            </a:r>
          </a:p>
          <a:p>
            <a:pPr marL="215989" lvl="1" indent="0">
              <a:buNone/>
            </a:pPr>
            <a:r>
              <a:rPr lang="en-US" altLang="zh-CN" sz="1600" dirty="0"/>
              <a:t>• Multiple choice of color temperature </a:t>
            </a:r>
            <a:r>
              <a:rPr lang="en-US" altLang="zh-CN" sz="1600" dirty="0" smtClean="0"/>
              <a:t>– </a:t>
            </a:r>
          </a:p>
          <a:p>
            <a:pPr marL="215989" lvl="1" indent="0">
              <a:buNone/>
            </a:pPr>
            <a:r>
              <a:rPr lang="en-US" altLang="zh-CN" sz="1600" dirty="0"/>
              <a:t>W</a:t>
            </a:r>
            <a:r>
              <a:rPr lang="en-US" altLang="zh-CN" sz="1600" dirty="0" smtClean="0"/>
              <a:t>arm </a:t>
            </a:r>
            <a:r>
              <a:rPr lang="en-US" altLang="zh-CN" sz="1600" dirty="0"/>
              <a:t>white (3000k), </a:t>
            </a:r>
            <a:r>
              <a:rPr lang="en-US" altLang="zh-CN" sz="1600" dirty="0" smtClean="0"/>
              <a:t>Neutral </a:t>
            </a:r>
            <a:r>
              <a:rPr lang="en-US" altLang="zh-CN" sz="1600" dirty="0"/>
              <a:t>(</a:t>
            </a:r>
            <a:r>
              <a:rPr lang="en-US" altLang="zh-CN" sz="1600" dirty="0" smtClean="0"/>
              <a:t>4000k) and Cool </a:t>
            </a:r>
            <a:r>
              <a:rPr lang="en-US" altLang="zh-CN" sz="1600" dirty="0"/>
              <a:t>white (5700k)</a:t>
            </a:r>
          </a:p>
          <a:p>
            <a:pPr marL="215989" lvl="1" indent="0">
              <a:buNone/>
            </a:pPr>
            <a:r>
              <a:rPr lang="en-US" altLang="zh-CN" sz="1600" dirty="0"/>
              <a:t>• Multiple choice of lumen </a:t>
            </a:r>
            <a:r>
              <a:rPr lang="en-US" altLang="zh-CN" sz="1600" dirty="0" smtClean="0"/>
              <a:t>packages</a:t>
            </a:r>
            <a:endParaRPr lang="en-US" altLang="zh-CN" sz="1600" dirty="0"/>
          </a:p>
        </p:txBody>
      </p:sp>
      <p:pic>
        <p:nvPicPr>
          <p:cNvPr id="8" name="Picture 2_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9205"/>
            <a:ext cx="4070867" cy="58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2358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            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_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0" y="1828221"/>
            <a:ext cx="4136134" cy="339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_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67" y="1839107"/>
            <a:ext cx="4108705" cy="339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0004" y="836825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Application</a:t>
            </a:r>
            <a:r>
              <a:rPr lang="en-US" altLang="zh-CN" sz="28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altLang="zh-CN" sz="28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</a:br>
            <a:endParaRPr lang="en-US" sz="28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8"/>
            </p:custDataLst>
          </p:nvPr>
        </p:nvSpPr>
        <p:spPr>
          <a:xfrm>
            <a:off x="540004" y="5301208"/>
            <a:ext cx="475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/>
              <a:t>Other applications : garden</a:t>
            </a:r>
            <a:r>
              <a:rPr lang="en-SG" dirty="0"/>
              <a:t>, footpath, </a:t>
            </a:r>
            <a:r>
              <a:rPr lang="en-SG" dirty="0" smtClean="0"/>
              <a:t>car park… </a:t>
            </a:r>
            <a:endParaRPr lang="en-US" dirty="0"/>
          </a:p>
        </p:txBody>
      </p:sp>
      <p:pic>
        <p:nvPicPr>
          <p:cNvPr id="12" name="Picture 2__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89240"/>
            <a:ext cx="4070867" cy="58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6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11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            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395536" y="620801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SG" sz="28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Package in full </a:t>
            </a:r>
            <a:r>
              <a:rPr lang="en-SG" sz="28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colour with USP’s </a:t>
            </a:r>
            <a:endParaRPr lang="en-US" sz="28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t="3077"/>
          <a:stretch/>
        </p:blipFill>
        <p:spPr>
          <a:xfrm>
            <a:off x="380193" y="1412776"/>
            <a:ext cx="8608166" cy="453650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60496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42" y="828675"/>
            <a:ext cx="7486650" cy="431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Mounting Instruction :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90" y="1988840"/>
            <a:ext cx="7923220" cy="3556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040" y="2023044"/>
            <a:ext cx="1051570" cy="10459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308304" y="3140968"/>
            <a:ext cx="648072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18290" y="2636912"/>
            <a:ext cx="463750" cy="4320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133456" y="4839279"/>
            <a:ext cx="2233418" cy="491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Water tight IP65 box not supplied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8160094" cy="412258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1560" y="836712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SG" sz="28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Dimensions</a:t>
            </a:r>
            <a:endParaRPr lang="en-US" sz="28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            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95536" y="836825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Ordering information</a:t>
            </a:r>
            <a:endParaRPr lang="en-US" sz="28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02079000"/>
              </p:ext>
            </p:extLst>
          </p:nvPr>
        </p:nvGraphicFramePr>
        <p:xfrm>
          <a:off x="245326" y="1844824"/>
          <a:ext cx="8791170" cy="273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86"/>
                <a:gridCol w="2636778"/>
                <a:gridCol w="397462"/>
                <a:gridCol w="1029474"/>
                <a:gridCol w="772106"/>
                <a:gridCol w="671868"/>
                <a:gridCol w="1267880"/>
                <a:gridCol w="834416"/>
              </a:tblGrid>
              <a:tr h="329803"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u="none" strike="noStrike" dirty="0">
                          <a:effectLst/>
                        </a:rPr>
                        <a:t>Ordering code, 12NC</a:t>
                      </a:r>
                      <a:endParaRPr lang="en-SG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u="none" strike="noStrike">
                          <a:effectLst/>
                        </a:rPr>
                        <a:t>Product Description</a:t>
                      </a:r>
                      <a:endParaRPr lang="en-SG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u="none" strike="noStrike">
                          <a:effectLst/>
                        </a:rPr>
                        <a:t>MoQ</a:t>
                      </a:r>
                      <a:endParaRPr lang="en-SG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u="none" strike="noStrike">
                          <a:effectLst/>
                        </a:rPr>
                        <a:t>Packing box dimension (mm)</a:t>
                      </a:r>
                      <a:endParaRPr lang="en-SG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u="none" strike="noStrike" dirty="0">
                          <a:effectLst/>
                        </a:rPr>
                        <a:t>Gross </a:t>
                      </a:r>
                      <a:r>
                        <a:rPr lang="en-SG" sz="1000" u="none" strike="noStrike" dirty="0" err="1">
                          <a:effectLst/>
                        </a:rPr>
                        <a:t>Wt</a:t>
                      </a:r>
                      <a:r>
                        <a:rPr lang="en-SG" sz="1000" u="none" strike="noStrike" dirty="0">
                          <a:effectLst/>
                        </a:rPr>
                        <a:t> (Kg)</a:t>
                      </a:r>
                      <a:endParaRPr lang="en-SG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u="none" strike="noStrike">
                          <a:effectLst/>
                        </a:rPr>
                        <a:t>Net wt (Kg)</a:t>
                      </a:r>
                      <a:endParaRPr lang="en-SG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u="none" strike="noStrike">
                          <a:effectLst/>
                        </a:rPr>
                        <a:t>Outbox dimension (mm)</a:t>
                      </a:r>
                      <a:endParaRPr lang="en-SG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000" u="none" strike="noStrike">
                          <a:effectLst/>
                        </a:rPr>
                        <a:t>Outerbox GrossWt (Kg) </a:t>
                      </a:r>
                      <a:endParaRPr lang="en-SG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</a:tr>
              <a:tr h="2650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911401619503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BVP161 LED55/WW 70W 220-240V WB GREY 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SG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 x 285 x 75</a:t>
                      </a: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2.35 </a:t>
                      </a:r>
                      <a:endParaRPr lang="en-US" altLang="zh-CN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 </a:t>
                      </a:r>
                      <a:endParaRPr lang="en-US" altLang="zh-CN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SG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 x 390 x 310</a:t>
                      </a: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14.10 </a:t>
                      </a:r>
                      <a:endParaRPr lang="en-US" altLang="zh-CN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8" marR="7458" marT="7458" marB="0" anchor="ctr"/>
                </a:tc>
              </a:tr>
              <a:tr h="2650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911401619603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BVP161 LED26/NW 30W 220-240V WB GREY 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205 x 155 x 68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0.70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0.60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410 x 280 x 310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11.60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</a:tr>
              <a:tr h="2650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911401619703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BVP161 LED43/NW 50W 220-240V WB GREY 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280x 215 x 70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1.35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1.20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540 x 280 x 320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11.30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</a:tr>
              <a:tr h="2650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911401619803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BVP161 LED60/NW 70W 220-240V WB GREY 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SG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 x 285 x 75</a:t>
                      </a: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2.35 </a:t>
                      </a:r>
                      <a:endParaRPr lang="en-US" altLang="zh-CN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 </a:t>
                      </a:r>
                      <a:endParaRPr lang="en-US" altLang="zh-CN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SG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 x 390 x 310</a:t>
                      </a: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14.10 </a:t>
                      </a:r>
                      <a:endParaRPr lang="en-US" altLang="zh-CN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8" marR="7458" marT="7458" marB="0" anchor="ctr"/>
                </a:tc>
              </a:tr>
              <a:tr h="2650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911401619903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BVP161 LED26/CW 30W 220-240V WB GREY 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205 x 155 x 68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0.70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0.60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410 x 280 x 310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11.60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</a:tr>
              <a:tr h="2892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911401620003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BVP161 LED60/CW 70W 220-240V WB GREY 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205 x 155 x 68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0.70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0.60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410 x 280 x 310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11.60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</a:tr>
              <a:tr h="2650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911401620103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BVP161 LED43/CW 50W 220-240V WB GREY 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280x 215 x 70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1.35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1.20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540 x 280 x 320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11.30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</a:tr>
              <a:tr h="265042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911401620203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BVP161 LED23/WW 30W 220-240V WB GREY 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16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205 x 155 x 68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0.70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0.60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410 x 280 x 310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11.60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</a:tr>
              <a:tr h="265042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911401620303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BVP161 LED39/WW 50W 220-240V WB GREY 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280x 215 x 70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1.35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1.20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540 x 280 x 320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 smtClean="0">
                          <a:effectLst/>
                        </a:rPr>
                        <a:t>11.30 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8" marR="7458" marT="7458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146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4950" y="6466078"/>
            <a:ext cx="503936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" name="TextBox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40004" y="6502400"/>
            <a:ext cx="4536478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900" smtClean="0">
                <a:solidFill>
                  <a:srgbClr val="000000"/>
                </a:solidFill>
              </a:rPr>
              <a:t>            </a:t>
            </a: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0004" y="764817"/>
            <a:ext cx="8064005" cy="1007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Detailed Specification</a:t>
            </a:r>
            <a:endParaRPr lang="en-US" sz="28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086955590"/>
              </p:ext>
            </p:extLst>
          </p:nvPr>
        </p:nvGraphicFramePr>
        <p:xfrm>
          <a:off x="683568" y="1340768"/>
          <a:ext cx="7874001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288"/>
                <a:gridCol w="2056571"/>
                <a:gridCol w="2056571"/>
                <a:gridCol w="2056571"/>
              </a:tblGrid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Model name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BVP161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Product hierarchy 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A49 644505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A49 644505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 smtClean="0">
                          <a:effectLst/>
                        </a:rPr>
                        <a:t>A42</a:t>
                      </a:r>
                      <a:r>
                        <a:rPr lang="en-SG" sz="1200" u="none" strike="noStrike" baseline="0" dirty="0" smtClean="0">
                          <a:effectLst/>
                        </a:rPr>
                        <a:t> 644505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Power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30W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>
                          <a:effectLst/>
                        </a:rPr>
                        <a:t>50W</a:t>
                      </a:r>
                      <a:endParaRPr lang="en-S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>
                          <a:effectLst/>
                        </a:rPr>
                        <a:t>70W</a:t>
                      </a:r>
                      <a:endParaRPr lang="en-S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Lumen output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2300lm(WW), 2600lm (NW, CW)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>
                          <a:effectLst/>
                        </a:rPr>
                        <a:t>3900lm(WW), 4300lm (NW, CW)</a:t>
                      </a:r>
                      <a:endParaRPr lang="en-S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>
                          <a:effectLst/>
                        </a:rPr>
                        <a:t>5500lm(WW), 6000lm (NW, CW)</a:t>
                      </a:r>
                      <a:endParaRPr lang="en-S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CCT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3000K/4000K/5700K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>
                          <a:effectLst/>
                        </a:rPr>
                        <a:t>CRI</a:t>
                      </a:r>
                      <a:endParaRPr lang="en-S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 smtClean="0">
                          <a:effectLst/>
                        </a:rPr>
                        <a:t>System </a:t>
                      </a:r>
                      <a:r>
                        <a:rPr lang="en-SG" sz="1200" u="none" strike="noStrike" dirty="0">
                          <a:effectLst/>
                        </a:rPr>
                        <a:t>Efficacy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85lm/w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Insulation </a:t>
                      </a:r>
                      <a:r>
                        <a:rPr lang="en-SG" sz="1200" u="none" strike="noStrike" dirty="0" smtClean="0">
                          <a:effectLst/>
                        </a:rPr>
                        <a:t>classification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Class I 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Connection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300mm flying wire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Volt/Frequency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220-240V/50-60Hz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>
                          <a:effectLst/>
                        </a:rPr>
                        <a:t>Power factor</a:t>
                      </a:r>
                      <a:endParaRPr lang="en-SG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IP rating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IP65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IK rating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IK07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Surge protection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4KV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Lifetime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30,000 hrs @Ta 35°C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Ambient Temp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-40~45°C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Dimension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193.2 x 142.2 </a:t>
                      </a:r>
                      <a:r>
                        <a:rPr lang="en-SG" sz="1200" u="none" strike="noStrike" dirty="0" smtClean="0">
                          <a:effectLst/>
                        </a:rPr>
                        <a:t>x 40.9mm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 smtClean="0">
                          <a:effectLst/>
                        </a:rPr>
                        <a:t>269.4 x 201.2 x 40.4mm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 smtClean="0">
                          <a:effectLst/>
                        </a:rPr>
                        <a:t>315.4 x 232.9 x 40.9mm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Casing </a:t>
                      </a:r>
                      <a:r>
                        <a:rPr lang="en-SG" sz="1200" u="none" strike="noStrike" dirty="0" smtClean="0">
                          <a:effectLst/>
                        </a:rPr>
                        <a:t>colour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 smtClean="0">
                          <a:effectLst/>
                        </a:rPr>
                        <a:t>Grey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>
                          <a:effectLst/>
                        </a:rPr>
                        <a:t>Certificate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SG" sz="1200" u="none" strike="noStrike" dirty="0" smtClean="0">
                          <a:effectLst/>
                        </a:rPr>
                        <a:t>CE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6248400"/>
            <a:ext cx="62464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Note : All are nominal values at Nominal operating </a:t>
            </a:r>
            <a:r>
              <a:rPr lang="en-US" sz="1100" b="1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voltage 220 -240V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and will vary +/-10%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59511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CUSTOMERVERSION" val="6"/>
  <p:tag name="CONFIG" val="Default"/>
  <p:tag name="CFG.VERSION" val="1"/>
  <p:tag name="CFG.LAYOUTID" val="Presentation"/>
  <p:tag name="CFG.LAYOUT" val="Default"/>
  <p:tag name="MAPNAME" val="Map1"/>
  <p:tag name="LICENSEKEY" val="6c64627f-c5d4-423c-8804-6e663357a7fe"/>
  <p:tag name="ML_1" val="Phi"/>
  <p:tag name="ML_LAYOUT_RESOURCE" val="PHI_PRESENT4_3.MCR"/>
  <p:tag name="FIELD.ADDINFO.COMBOINDEX" val="0"/>
  <p:tag name="FIELD.DOCUMENTTYPE.CONTENT" val="CSTPresentation"/>
  <p:tag name="FIELD.DOCUMENTTYPE.VALUE" val="CSTPresentation"/>
  <p:tag name="FIELD.DOCUMENTTYPE.COMBOINDEX" val="0"/>
  <p:tag name="FIELDS.INITIALIZED" val="1"/>
  <p:tag name="FIELD.AUTHOR.CONTENT" val="Sonny Q"/>
  <p:tag name="FIELD.AUTHOR.VALUE" val="Sonny Q"/>
  <p:tag name="FIELD.AUTHOR.COMBOINDEX" val="-2"/>
  <p:tag name="FIELD.DIVISION.COMBOINDEX" val="-2"/>
  <p:tag name="FIELD.DATE.COMBOINDEX" val="-2"/>
  <p:tag name="TITLEMASTERMASTERNAME" val="TitleSlide"/>
  <p:tag name="TITLEMASTERSHAPESETGROUPCLASSNAME" val="ShapeSetGroup2"/>
  <p:tag name="TITLEMASTERCOLORSETGROUPCLASSNAME" val="ColorSetGroupLight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2"/>
  <p:tag name="SLIDEMASTERCOLORSETGROUPCLASSNAME" val="ColorSetGroupLight"/>
  <p:tag name="SLIDEMASTERFONTSETGROUPCLASSNAME" val="FontSetGroup1"/>
  <p:tag name="SLIDEMASTERSTYLESETGROUPCLASSNAME" val="StyleSetGroup1"/>
  <p:tag name="SLIDEMASTERMODIFIED" val="1"/>
  <p:tag name="FIELD.DATE.CONTENT" val=""/>
  <p:tag name="FIELD.DATE.VALUE" val=""/>
  <p:tag name="FIELD.DIVISION.CONTENT" val=""/>
  <p:tag name="FIELD.DIVISION.VALUE" val=""/>
  <p:tag name="ML_UFSOK" val="de8de2de4e12e14de3e13de6e15e16e17de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C"/>
  <p:tag name="FONTSETCLASSNAME" val="FontSet1"/>
  <p:tag name="COLORS" val="-2;-2;-2;-2;TitleSlideTitleFontColorLight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TitleOnTitleSlide"/>
  <p:tag name="SHAPECLASSPROTECTIONTYP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Subtitle"/>
  <p:tag name="SHAPECLASSPROTECTIONTYPE" val="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Footer"/>
  <p:tag name="SHAPECLASSPROTECTIONTYPE" val="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PageNumber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" val="-2;-2;-2;-2;SlideTitelFontColorDark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TitleSubTitleOnG2T"/>
  <p:tag name="SHAPECLASSPROTECTIONTYPE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Date"/>
  <p:tag name="SHAPECLASSPROTECTIONTYPE" val="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PICTURE 4_SHAPECLASSPROTECTIONTYPE" val="31"/>
  <p:tag name="TEXTBOX 5_SHAPECLASSPROTECTIONTYPE" val="63"/>
  <p:tag name="TEXTBOX 6_SHAPECLASSPROTECTIONTYPE" val="63"/>
  <p:tag name="TEXTBOX 7_SHAPECLASSPROTECTIONTYPE" val="63"/>
  <p:tag name="TITLE 1_SHAPECLASSPROTECTIONTYPE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  <p:tag name="SHAPECLASSPROTECTIONTYPE" val="27"/>
  <p:tag name="SHAPESETCLASSNAME" val="TITLE"/>
  <p:tag name="MLI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"/>
  <p:tag name="COLORSETGROUPCLASSNAME" val="ColorSetGroupLight"/>
  <p:tag name="FONTSETGROUPCLASSNAME" val="FontSetGroup1"/>
  <p:tag name="SHAPECLASSNAME" val="PhilipsLogoLarge"/>
  <p:tag name="SHAPECLASSFILE" val="PHGMCWORDMARK2008$C.emf"/>
  <p:tag name="SHAPECLASSPROTECTIONTYPE" val="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"/>
  <p:tag name="COLORSETGROUPCLASSNAME" val="ColorSetGroupLight"/>
  <p:tag name="FONTSETGROUPCLASSNAME" val="FontSetGroup1"/>
  <p:tag name="SHAPECLASSNAME" val="InnovationYou"/>
  <p:tag name="SHAPECLASSFILE" val="PHINNOVATION$C.emf"/>
  <p:tag name="SHAPECLASSPROTECTIONTYPE" val="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C"/>
  <p:tag name="FONTSETCLASSNAME" val="FontSet1"/>
  <p:tag name="COLORSETCLASSNAME" val="ColorSet1"/>
  <p:tag name="MLI" val="1"/>
  <p:tag name="SHAPESETGROUPCLASSNAME" val="ShapeSetGroup2"/>
  <p:tag name="SHAPESETCLASSNAME" val="TITLE"/>
  <p:tag name="COLORSETGROUPCLASSNAME" val="ColorSetGroupLight"/>
  <p:tag name="FONTSETGROUPCLASSNAME" val="FontSetGroup1"/>
  <p:tag name="SHAPECLASSNAME" val="TitleOnTitleSlide"/>
  <p:tag name="SHAPECLASSPROTECTIONTYPE" val="3"/>
  <p:tag name="COLORS" val="-2;-2;-2;-2;TitleSlideTitleFontColorLight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"/>
  <p:tag name="SHAPECLASSNAME" val="LargeTextBo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PROTECTIONTYPE" val="0"/>
  <p:tag name="SHAPECLASSNAME" val="TitleOnSlide"/>
  <p:tag name="FONTSETGROUPCLASSNAME" val="FontSetGroup2"/>
  <p:tag name="COLORSETGROUPCLASSNAME" val="ColorSetGroupLight"/>
  <p:tag name="SHAPESETCLASSNAME" val="TITLEONLY"/>
  <p:tag name="SHAPESETGROUPCLASSNAME" val="ShapeSetGroup2"/>
  <p:tag name="MLI" val="1"/>
  <p:tag name="COLORSETCLASSNAME" val="ColorSet1"/>
  <p:tag name="FONTSETCLASSNAME" val="FontSet1"/>
  <p:tag name="FONT" val="SlideTitleFont"/>
  <p:tag name="COLORS" val="-2;-2;-2;-2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LRCLIP"/>
  <p:tag name="COLORSETGROUPCLASSNAME" val="ColorSetGroupLight"/>
  <p:tag name="FONTSETGROUPCLASSNAME" val="FontSetGroup2"/>
  <p:tag name="SHAPECLASSNAME" val="TitleOnSlide"/>
  <p:tag name="SHAPECLASSPROTECTIONTYPE" val="0"/>
  <p:tag name="COLORS" val="-2;-2;-2;-2;PhilColorsBackgroundA2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1"/>
  <p:tag name="SHAPECLASSNAME" val="HiddenFoot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PhilColorsBackgroundA2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LargeTextBox"/>
  <p:tag name="SHAPECLASSPROTECTIONTYPE" val="3"/>
  <p:tag name="COLORS" val="-2;-2;-2;-2;-3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1"/>
  <p:tag name="SHAPECLASSNAME" val="HiddenPageNumb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PhilColorsBackgroundA2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COLORSETGROUPCLASSNAME" val="ColorSetGroupLight"/>
  <p:tag name="FONTSETGROUPCLASSNAME" val="FontSetGroup1"/>
  <p:tag name="SHAPECLASSNAME" val="HiddenDate"/>
  <p:tag name="SHAPECLASSPROTECTIONTYPE" val="3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PhilColorsBackgroundA2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PhilColorsBackgroundA2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PhilColorsBackgroundA2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1;-1;-1;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  <p:tag name="TEXTBOX 4_SHAPECLASSPROTECTIONTYPE" val="63"/>
  <p:tag name="TEXTBOX 5_SHAPECLASSPROTECTIONTYPE" val="47"/>
  <p:tag name="TEXT PLACEHOLDER 2_SHAPECLASSPROTECTIONTYPE" val="3"/>
  <p:tag name="TITLE 1_SHAPECLASSPROTECTIONTYPE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Dark;-2"/>
  <p:tag name="COLORSETCLASSNAME" val="ColorSet1"/>
  <p:tag name="SCRIPT" val="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ageNumber"/>
  <p:tag name="SHAPECLASSPROTECTIONTYPE" val="4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AdditonalInformations"/>
  <p:tag name="SHAPECLASSPROTECTIONTYPE" val="6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PhilipsLogo"/>
  <p:tag name="SHAPECLASSFILE" val="PHGMCWORDMARK2008$C.emf"/>
  <p:tag name="SHAPECLASSPROTECTIONTYPE" val="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1"/>
  <p:tag name="SHAPECLASSNAME" val="TitleOnSlide02"/>
  <p:tag name="SHAPECLASSPROTECTIONTYPE" val="3"/>
  <p:tag name="COLORS" val="-2;-2;-2;-2;PhilColorsBackgroundA2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1;-1;-1;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ML_LAYOUT_RESOURCE" val="PHI_PRESENT4_3.MCR"/>
  <p:tag name="SHAPESETGROUPCLASSNAME" val="ShapeSetGroup2"/>
  <p:tag name="SHAPESETCLASSNAME" val="ENDSLIDE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  <p:tag name="PICTURE 3_SHAPECLASSPROTECTIONTYPE" val="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  <p:tag name="SHAPECLASSPROTECTIONTYPE" val="27"/>
  <p:tag name="SHAPESETCLASSNAME" val="ENDSLIDE"/>
  <p:tag name="MLI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heme/theme1.xml><?xml version="1.0" encoding="utf-8"?>
<a:theme xmlns:a="http://schemas.openxmlformats.org/drawingml/2006/main" name="Standarddesign">
  <a:themeElements>
    <a:clrScheme name="Benutzerdefiniert 1">
      <a:dk1>
        <a:srgbClr val="000000"/>
      </a:dk1>
      <a:lt1>
        <a:srgbClr val="FFFFFF"/>
      </a:lt1>
      <a:dk2>
        <a:srgbClr val="CCCEDB"/>
      </a:dk2>
      <a:lt2>
        <a:srgbClr val="000000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89C4"/>
      </a:hlink>
      <a:folHlink>
        <a:srgbClr val="1E9D8B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2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3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4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5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ppt/theme/themeOverride6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CCCEDB"/>
    </a:lt2>
    <a:accent1>
      <a:srgbClr val="0089C4"/>
    </a:accent1>
    <a:accent2>
      <a:srgbClr val="1E9D8B"/>
    </a:accent2>
    <a:accent3>
      <a:srgbClr val="5B8F22"/>
    </a:accent3>
    <a:accent4>
      <a:srgbClr val="E98300"/>
    </a:accent4>
    <a:accent5>
      <a:srgbClr val="CD202C"/>
    </a:accent5>
    <a:accent6>
      <a:srgbClr val="7D0063"/>
    </a:accent6>
    <a:hlink>
      <a:srgbClr val="5B8F22"/>
    </a:hlink>
    <a:folHlink>
      <a:srgbClr val="E98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Default3C</Template>
  <TotalTime>1893</TotalTime>
  <Words>600</Words>
  <Application>Microsoft Office PowerPoint</Application>
  <PresentationFormat>On-screen Show (4:3)</PresentationFormat>
  <Paragraphs>181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新細明體</vt:lpstr>
      <vt:lpstr>宋体</vt:lpstr>
      <vt:lpstr>Arial</vt:lpstr>
      <vt:lpstr>Calibri</vt:lpstr>
      <vt:lpstr>Wingdings</vt:lpstr>
      <vt:lpstr>ヒラギノ明朝 ProN W3</vt:lpstr>
      <vt:lpstr>Standarddesign</vt:lpstr>
      <vt:lpstr>SmartBright Flood  BVP161  Reliable Savings, lasting brightness    Ajay K R Product Management – Outdoor Professional Lighting </vt:lpstr>
      <vt:lpstr>PowerPoint Presentation</vt:lpstr>
      <vt:lpstr>Features and benefits </vt:lpstr>
      <vt:lpstr>Application </vt:lpstr>
      <vt:lpstr>Package in full colour with USP’s </vt:lpstr>
      <vt:lpstr>Mounting Instruction :</vt:lpstr>
      <vt:lpstr>Dimensions</vt:lpstr>
      <vt:lpstr>Ordering information</vt:lpstr>
      <vt:lpstr>Detailed Specification</vt:lpstr>
      <vt:lpstr>PowerPoint Presentation</vt:lpstr>
    </vt:vector>
  </TitlesOfParts>
  <Company>Philips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SmartBright Flood BVP161</dc:title>
  <dc:creator>Qiu, Sonny Qm</dc:creator>
  <cp:lastModifiedBy>Philips</cp:lastModifiedBy>
  <cp:revision>92</cp:revision>
  <cp:lastPrinted>2015-05-25T07:53:27Z</cp:lastPrinted>
  <dcterms:created xsi:type="dcterms:W3CDTF">2015-05-12T02:30:23Z</dcterms:created>
  <dcterms:modified xsi:type="dcterms:W3CDTF">2016-03-08T11:02:58Z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CST">
    <vt:lpwstr>Sonny Q</vt:lpwstr>
  </property>
  <property fmtid="{D5CDD505-2E9C-101B-9397-08002B2CF9AE}" pid="3" name="Sector">
    <vt:lpwstr/>
  </property>
  <property fmtid="{D5CDD505-2E9C-101B-9397-08002B2CF9AE}" pid="4" name="Date">
    <vt:lpwstr/>
  </property>
  <property fmtid="{D5CDD505-2E9C-101B-9397-08002B2CF9AE}" pid="5" name="Confidential">
    <vt:lpwstr/>
  </property>
  <property fmtid="{D5CDD505-2E9C-101B-9397-08002B2CF9AE}" pid="6" name="CSTDocumentType">
    <vt:lpwstr>CSTPresentation</vt:lpwstr>
  </property>
</Properties>
</file>